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5" r:id="rId5"/>
    <p:sldId id="267" r:id="rId6"/>
    <p:sldId id="260" r:id="rId7"/>
    <p:sldId id="261" r:id="rId8"/>
    <p:sldId id="270" r:id="rId9"/>
    <p:sldId id="263" r:id="rId10"/>
    <p:sldId id="257" r:id="rId11"/>
    <p:sldId id="262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6"/>
    <a:srgbClr val="FCF60A"/>
    <a:srgbClr val="3B50E9"/>
    <a:srgbClr val="3F70FB"/>
    <a:srgbClr val="FFFF99"/>
    <a:srgbClr val="FF0000"/>
    <a:srgbClr val="0099CC"/>
    <a:srgbClr val="009999"/>
    <a:srgbClr val="0099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7F44-0E10-4A2A-B0FF-37D91EE6B14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4CF8D-949F-4F19-AFCB-203DDA7ACC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49F1-0013-4EB4-9C68-2604E67065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A1872-C0F3-419D-B112-BCDA2F4CE6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4E7E0-2577-46D7-BB06-AAC9319B267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A9299-CE92-492C-8723-1B7FD6FF00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711E-896A-48A6-97D7-C0476394F4F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FF60-C77D-4E00-AA97-3C22D42DA8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EEDA3-6A9A-4D26-B1EA-B741F28FE46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0DB95-4C71-4B3B-90CA-BDA8A5840F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5C25-401C-43E4-A856-F1DFE79DE6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21A180-AFDF-49D3-9860-7477BBE4BA7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www.tcm-point.cz/pic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429000" cy="2503488"/>
          </a:xfrm>
          <a:prstGeom prst="rect">
            <a:avLst/>
          </a:prstGeom>
          <a:noFill/>
        </p:spPr>
      </p:pic>
      <p:pic>
        <p:nvPicPr>
          <p:cNvPr id="12295" name="Picture 7" descr="http://pdf.uhk.cz/kch/diplomka/emul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320498" cy="2901280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683568" y="1628800"/>
            <a:ext cx="7630542" cy="1739900"/>
          </a:xfrm>
          <a:prstGeom prst="rect">
            <a:avLst/>
          </a:prstGeom>
          <a:solidFill>
            <a:srgbClr val="3B50E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ODDĚLOVÁNÍ</a:t>
            </a:r>
            <a:r>
              <a:rPr kumimoji="0" lang="cs-CZ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SLOŽEK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ZE SMĚSÍ</a:t>
            </a:r>
            <a:endParaRPr kumimoji="0" lang="cs-CZ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9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88913"/>
            <a:ext cx="489743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C:\Users\marsik\Desktop\obrázky na ppt\6d2a1b6c56be83a0582499854c941414_image_150x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21088"/>
            <a:ext cx="212166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8991600" cy="6553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cs-CZ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600" b="1" dirty="0">
                <a:solidFill>
                  <a:srgbClr val="0000CC"/>
                </a:solidFill>
                <a:latin typeface="Arial" charset="0"/>
              </a:rPr>
              <a:t>sublimace</a:t>
            </a:r>
            <a:r>
              <a:rPr lang="cs-CZ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</a:t>
            </a:r>
            <a:r>
              <a:rPr lang="cs-CZ" dirty="0">
                <a:solidFill>
                  <a:schemeClr val="accent2"/>
                </a:solidFill>
                <a:latin typeface="Arial" charset="0"/>
              </a:rPr>
              <a:t>pevné</a:t>
            </a:r>
            <a:r>
              <a:rPr lang="cs-CZ" dirty="0">
                <a:latin typeface="Arial" charset="0"/>
              </a:rPr>
              <a:t> látky se přímo mění na  </a:t>
            </a:r>
          </a:p>
          <a:p>
            <a:pPr algn="l"/>
            <a:r>
              <a:rPr lang="cs-CZ" dirty="0">
                <a:solidFill>
                  <a:schemeClr val="accent2"/>
                </a:solidFill>
                <a:latin typeface="Arial" charset="0"/>
              </a:rPr>
              <a:t>      </a:t>
            </a:r>
            <a:r>
              <a:rPr lang="cs-CZ" dirty="0" smtClean="0">
                <a:solidFill>
                  <a:schemeClr val="accent2"/>
                </a:solidFill>
                <a:latin typeface="Arial" charset="0"/>
              </a:rPr>
              <a:t>                    </a:t>
            </a:r>
            <a:r>
              <a:rPr lang="cs-CZ" dirty="0">
                <a:solidFill>
                  <a:schemeClr val="accent2"/>
                </a:solidFill>
                <a:latin typeface="Arial" charset="0"/>
              </a:rPr>
              <a:t>plynné </a:t>
            </a:r>
            <a:r>
              <a:rPr lang="cs-CZ" dirty="0" smtClean="0">
                <a:latin typeface="Arial" charset="0"/>
              </a:rPr>
              <a:t>látky</a:t>
            </a:r>
          </a:p>
          <a:p>
            <a:pPr algn="l"/>
            <a:r>
              <a:rPr lang="cs-CZ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                      např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. přečištění jódu,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naftalínu</a:t>
            </a:r>
            <a:endParaRPr lang="cs-CZ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4" name="Picture 4" descr="http://www.zatlanka.cz/fotogalerie/praktika-z-chemie/4sublimace_jodu.jpg"/>
          <p:cNvPicPr>
            <a:picLocks noChangeAspect="1" noChangeArrowheads="1"/>
          </p:cNvPicPr>
          <p:nvPr/>
        </p:nvPicPr>
        <p:blipFill>
          <a:blip r:embed="rId2" cstate="print"/>
          <a:srcRect r="2780" b="6211"/>
          <a:stretch>
            <a:fillRect/>
          </a:stretch>
        </p:blipFill>
        <p:spPr bwMode="auto">
          <a:xfrm>
            <a:off x="683568" y="1878730"/>
            <a:ext cx="7112350" cy="4940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228600"/>
            <a:ext cx="8534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600" b="1" dirty="0">
                <a:solidFill>
                  <a:srgbClr val="0000CC"/>
                </a:solidFill>
                <a:latin typeface="Arial" charset="0"/>
              </a:rPr>
              <a:t>odstřeďování</a:t>
            </a:r>
            <a:r>
              <a:rPr lang="cs-CZ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200" dirty="0">
                <a:latin typeface="Arial" charset="0"/>
              </a:rPr>
              <a:t>– využívá odstředivé síly </a:t>
            </a:r>
          </a:p>
          <a:p>
            <a:pPr>
              <a:spcBef>
                <a:spcPct val="20000"/>
              </a:spcBef>
            </a:pPr>
            <a:r>
              <a:rPr lang="cs-CZ" sz="3200" dirty="0">
                <a:latin typeface="Arial" charset="0"/>
              </a:rPr>
              <a:t>                                ( odstředivky, pračka,...)</a:t>
            </a:r>
          </a:p>
        </p:txBody>
      </p:sp>
      <p:pic>
        <p:nvPicPr>
          <p:cNvPr id="10246" name="Picture 6" descr="http://www.avis-vs.cz/files/Image/bile/pracky/ELEEWF1227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575050" cy="4381500"/>
          </a:xfrm>
          <a:prstGeom prst="rect">
            <a:avLst/>
          </a:prstGeom>
          <a:noFill/>
        </p:spPr>
      </p:pic>
      <p:pic>
        <p:nvPicPr>
          <p:cNvPr id="10248" name="Picture 8" descr="http://www.veterinasuchdol.cz/vybaveni/odstredivka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8520" y="228600"/>
            <a:ext cx="8855968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600" b="1" dirty="0" smtClean="0">
                <a:solidFill>
                  <a:srgbClr val="0000CC"/>
                </a:solidFill>
                <a:latin typeface="Arial" charset="0"/>
              </a:rPr>
              <a:t>extrakce (vyluhování)</a:t>
            </a:r>
            <a:r>
              <a:rPr lang="cs-CZ" sz="32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200" dirty="0">
                <a:latin typeface="Arial" charset="0"/>
              </a:rPr>
              <a:t>– </a:t>
            </a:r>
            <a:r>
              <a:rPr lang="cs-CZ" sz="3200" dirty="0" smtClean="0">
                <a:latin typeface="Arial" charset="0"/>
              </a:rPr>
              <a:t>oddělovaná 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latin typeface="Arial" charset="0"/>
              </a:rPr>
              <a:t>                                  složka se rozpustí  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latin typeface="Arial" charset="0"/>
              </a:rPr>
              <a:t>                                  vhodným rozpouštědlem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latin typeface="Arial" charset="0"/>
              </a:rPr>
              <a:t>                                  a získaný roztok se oddělí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latin typeface="Arial" charset="0"/>
              </a:rPr>
              <a:t>                                  od směsi filtrací</a:t>
            </a:r>
            <a:endParaRPr lang="cs-CZ" sz="3200" dirty="0">
              <a:latin typeface="Arial" charset="0"/>
            </a:endParaRPr>
          </a:p>
        </p:txBody>
      </p:sp>
      <p:pic>
        <p:nvPicPr>
          <p:cNvPr id="24580" name="Picture 4" descr="http://mladazena.maminka.cz/assets/mlada-zena/dieta/prirodni-lekarna/rostlinny_material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3"/>
            <a:ext cx="3528392" cy="5451365"/>
          </a:xfrm>
          <a:prstGeom prst="rect">
            <a:avLst/>
          </a:prstGeom>
          <a:noFill/>
        </p:spPr>
      </p:pic>
      <p:pic>
        <p:nvPicPr>
          <p:cNvPr id="24582" name="Picture 6" descr="http://www.gastroplus.cz/wp-content/uploads/2011/12/caj-cremesso-ovoc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392488" cy="328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Zdroje obrázků: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28592"/>
          </a:xfrm>
        </p:spPr>
        <p:txBody>
          <a:bodyPr/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vlastní galerie obrázků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smesi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/smesi14.html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veterinasuchdol.cz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/vybaveni/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odstredivka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_detail.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http://www.avis-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vs.cz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/Image/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bile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/pracky/ELEEWF12270W.jpg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http://img.radio.cz/pictures/muzea/lidovych_palenic1.jpg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zatlanka.cz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fotogalerie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/praktika-z-chemie/4sublimace_jodu.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zatlanka.cz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fotogalerie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/praktika-z-chemie/6krystalizace_skalice.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zatlanka.cz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/galerie-praktika-z-chemie/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fichema.cz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bmz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/6/6d2a1b6c56be83a0582499854c941414.image.150x112.jpg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http://pdf.uhk.cz/kch/diplomka/emulze.jpg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tcm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-point.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/pic/07.jpg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gastroplus.cz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/2011/12/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caj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cremesso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ovocny.jpg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http://mladazena.maminka.cz/assets/mlada-zena/dieta/prirodni-lekarna/rostlinny_material_200.jpg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smesi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/destilace.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C:\Users\marsik\Desktop\obrázky na ppt\100_2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365104"/>
            <a:ext cx="1527329" cy="244827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8964488" cy="6669360"/>
          </a:xfrm>
        </p:spPr>
        <p:txBody>
          <a:bodyPr/>
          <a:lstStyle/>
          <a:p>
            <a:r>
              <a:rPr lang="cs-CZ" sz="3600" b="1" dirty="0">
                <a:solidFill>
                  <a:srgbClr val="0000F6"/>
                </a:solidFill>
                <a:latin typeface="Arial" charset="0"/>
              </a:rPr>
              <a:t>usazování</a:t>
            </a:r>
            <a:r>
              <a:rPr lang="cs-CZ" sz="3600" i="1" dirty="0">
                <a:solidFill>
                  <a:srgbClr val="0000F6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oddělování </a:t>
            </a:r>
            <a:r>
              <a:rPr lang="cs-CZ" dirty="0" smtClean="0">
                <a:latin typeface="Arial" charset="0"/>
              </a:rPr>
              <a:t>na základě  </a:t>
            </a:r>
          </a:p>
          <a:p>
            <a:pPr>
              <a:buNone/>
            </a:pPr>
            <a:r>
              <a:rPr lang="cs-CZ" b="1" dirty="0">
                <a:latin typeface="Arial" charset="0"/>
              </a:rPr>
              <a:t> </a:t>
            </a:r>
            <a:r>
              <a:rPr lang="cs-CZ" b="1" dirty="0" smtClean="0">
                <a:latin typeface="Arial" charset="0"/>
              </a:rPr>
              <a:t>                          rozdílné </a:t>
            </a:r>
            <a:r>
              <a:rPr lang="cs-CZ" b="1" dirty="0">
                <a:latin typeface="Arial" charset="0"/>
              </a:rPr>
              <a:t>hustoty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složek</a:t>
            </a:r>
            <a:endParaRPr lang="cs-CZ" dirty="0"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solidFill>
                  <a:srgbClr val="FF0000"/>
                </a:solidFill>
                <a:latin typeface="Arial" charset="0"/>
              </a:rPr>
              <a:t>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           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např.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písek + voda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olej + voda</a:t>
            </a:r>
          </a:p>
          <a:p>
            <a:r>
              <a:rPr lang="cs-CZ" sz="3600" b="1" dirty="0" smtClean="0">
                <a:solidFill>
                  <a:srgbClr val="0000F6"/>
                </a:solidFill>
                <a:latin typeface="Arial" charset="0"/>
              </a:rPr>
              <a:t>filtrace</a:t>
            </a:r>
            <a:r>
              <a:rPr lang="cs-CZ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oddělování pevných </a:t>
            </a:r>
            <a:r>
              <a:rPr lang="cs-CZ" dirty="0" smtClean="0">
                <a:latin typeface="Arial" charset="0"/>
              </a:rPr>
              <a:t>složek směsi</a:t>
            </a:r>
            <a:endParaRPr lang="cs-CZ" dirty="0"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latin typeface="Arial" charset="0"/>
              </a:rPr>
              <a:t>                              </a:t>
            </a:r>
            <a:r>
              <a:rPr lang="cs-CZ" dirty="0" smtClean="0">
                <a:latin typeface="Arial" charset="0"/>
              </a:rPr>
              <a:t> od </a:t>
            </a:r>
            <a:r>
              <a:rPr lang="cs-CZ" dirty="0">
                <a:latin typeface="Arial" charset="0"/>
              </a:rPr>
              <a:t>kapalných nebo </a:t>
            </a:r>
            <a:endParaRPr lang="cs-CZ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			       plynných látek </a:t>
            </a:r>
            <a:r>
              <a:rPr lang="cs-CZ" dirty="0">
                <a:latin typeface="Arial" charset="0"/>
              </a:rPr>
              <a:t>přes různé </a:t>
            </a:r>
            <a:endParaRPr lang="cs-CZ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cs-CZ" b="1" dirty="0">
                <a:latin typeface="Arial" charset="0"/>
              </a:rPr>
              <a:t> </a:t>
            </a:r>
            <a:r>
              <a:rPr lang="cs-CZ" b="1" dirty="0" smtClean="0">
                <a:latin typeface="Arial" charset="0"/>
              </a:rPr>
              <a:t>                              filtry </a:t>
            </a:r>
            <a:r>
              <a:rPr lang="cs-CZ" dirty="0" smtClean="0">
                <a:latin typeface="Arial" charset="0"/>
              </a:rPr>
              <a:t>(síta, plátno, papír</a:t>
            </a:r>
            <a:r>
              <a:rPr lang="cs-CZ" dirty="0">
                <a:latin typeface="Arial" charset="0"/>
              </a:rPr>
              <a:t>)   </a:t>
            </a:r>
          </a:p>
          <a:p>
            <a:pPr>
              <a:buFontTx/>
              <a:buNone/>
            </a:pPr>
            <a:r>
              <a:rPr lang="cs-CZ" dirty="0">
                <a:latin typeface="Arial" charset="0"/>
              </a:rPr>
              <a:t>                              </a:t>
            </a:r>
            <a:r>
              <a:rPr lang="cs-CZ" dirty="0" smtClean="0">
                <a:latin typeface="Arial" charset="0"/>
              </a:rPr>
              <a:t>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např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. hlína+voda, 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FF0000"/>
                </a:solidFill>
                <a:latin typeface="Arial" charset="0"/>
              </a:rPr>
              <a:t>    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 vzduchový filtr, </a:t>
            </a:r>
          </a:p>
          <a:p>
            <a:pPr>
              <a:buFontTx/>
              <a:buNone/>
            </a:pP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                               pískový filtr,…</a:t>
            </a:r>
            <a:endParaRPr lang="cs-CZ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3" descr="http://www.chemierol.wz.cz/filtrace.jpg"/>
          <p:cNvPicPr>
            <a:picLocks noChangeAspect="1" noChangeArrowheads="1"/>
          </p:cNvPicPr>
          <p:nvPr/>
        </p:nvPicPr>
        <p:blipFill>
          <a:blip r:embed="rId3" cstate="print"/>
          <a:srcRect l="2051" r="2129" b="6617"/>
          <a:stretch>
            <a:fillRect/>
          </a:stretch>
        </p:blipFill>
        <p:spPr bwMode="auto">
          <a:xfrm>
            <a:off x="179512" y="2852936"/>
            <a:ext cx="3240360" cy="3561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marsik\Desktop\obrázky na ppt\modra-ska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4509681" cy="338437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12088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600" b="1" dirty="0">
                <a:solidFill>
                  <a:srgbClr val="0000CC"/>
                </a:solidFill>
                <a:latin typeface="Arial" charset="0"/>
              </a:rPr>
              <a:t>odpařování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– urychlíme </a:t>
            </a:r>
          </a:p>
          <a:p>
            <a:pPr>
              <a:lnSpc>
                <a:spcPct val="90000"/>
              </a:lnSpc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                          zahříváním</a:t>
            </a: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1200" b="1" u="sng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rgbClr val="0000CC"/>
                </a:solidFill>
                <a:latin typeface="Arial" charset="0"/>
              </a:rPr>
              <a:t>krystalizace</a:t>
            </a:r>
            <a:r>
              <a:rPr lang="cs-CZ" sz="3600" b="1" u="sng" dirty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</a:rPr>
              <a:t>– některé látky se mohou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 vylučovat </a:t>
            </a:r>
            <a:r>
              <a:rPr lang="cs-CZ" dirty="0">
                <a:latin typeface="Arial" charset="0"/>
              </a:rPr>
              <a:t>z roztoku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 v </a:t>
            </a:r>
            <a:r>
              <a:rPr lang="cs-CZ" dirty="0">
                <a:latin typeface="Arial" charset="0"/>
              </a:rPr>
              <a:t>podobě krystalů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např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. modrá skalice,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FF0000"/>
                </a:solidFill>
                <a:latin typeface="Arial" charset="0"/>
              </a:rPr>
              <a:t>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sůl, cukr, …</a:t>
            </a:r>
            <a:endParaRPr lang="cs-CZ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8" name="Picture 4" descr="http://www.pise.cz/blog/img/knedlik/17074.jpg"/>
          <p:cNvPicPr>
            <a:picLocks noChangeAspect="1" noChangeArrowheads="1"/>
          </p:cNvPicPr>
          <p:nvPr/>
        </p:nvPicPr>
        <p:blipFill>
          <a:blip r:embed="rId3" cstate="print"/>
          <a:srcRect l="2957" t="3865" r="2957" b="3865"/>
          <a:stretch>
            <a:fillRect/>
          </a:stretch>
        </p:blipFill>
        <p:spPr bwMode="auto">
          <a:xfrm>
            <a:off x="755576" y="908720"/>
            <a:ext cx="2304256" cy="1728192"/>
          </a:xfrm>
          <a:prstGeom prst="rect">
            <a:avLst/>
          </a:prstGeom>
          <a:noFill/>
        </p:spPr>
      </p:pic>
      <p:pic>
        <p:nvPicPr>
          <p:cNvPr id="6150" name="Picture 6" descr="http://www.bgml.chytrak.cz/aparatury/1_zahriv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1526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zatlanka.cz/fotogalerie/praktika-z-chemie/6krystalizace_skalice.jpg"/>
          <p:cNvPicPr>
            <a:picLocks noChangeAspect="1" noChangeArrowheads="1"/>
          </p:cNvPicPr>
          <p:nvPr/>
        </p:nvPicPr>
        <p:blipFill>
          <a:blip r:embed="rId2" cstate="print"/>
          <a:srcRect r="696" b="7476"/>
          <a:stretch>
            <a:fillRect/>
          </a:stretch>
        </p:blipFill>
        <p:spPr bwMode="auto">
          <a:xfrm>
            <a:off x="107504" y="260648"/>
            <a:ext cx="4464496" cy="2952328"/>
          </a:xfrm>
          <a:prstGeom prst="rect">
            <a:avLst/>
          </a:prstGeom>
          <a:noFill/>
        </p:spPr>
      </p:pic>
      <p:pic>
        <p:nvPicPr>
          <p:cNvPr id="5" name="Picture 7" descr="C:\Users\marsik\Desktop\obrázky na ppt\8krystalizace_skalice.jpg"/>
          <p:cNvPicPr>
            <a:picLocks noChangeAspect="1" noChangeArrowheads="1"/>
          </p:cNvPicPr>
          <p:nvPr/>
        </p:nvPicPr>
        <p:blipFill>
          <a:blip r:embed="rId3" cstate="print"/>
          <a:srcRect r="4940" b="7219"/>
          <a:stretch>
            <a:fillRect/>
          </a:stretch>
        </p:blipFill>
        <p:spPr bwMode="auto">
          <a:xfrm>
            <a:off x="323528" y="3573016"/>
            <a:ext cx="4156805" cy="3024336"/>
          </a:xfrm>
          <a:prstGeom prst="rect">
            <a:avLst/>
          </a:prstGeom>
          <a:noFill/>
        </p:spPr>
      </p:pic>
      <p:pic>
        <p:nvPicPr>
          <p:cNvPr id="24580" name="Picture 4" descr="C:\Users\marsik\Desktop\obrázky na ppt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283968" cy="571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sik\Desktop\krystaly - 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chemical-homepage.wbs.cz/Kryst.soli_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7010400" cy="5257800"/>
          </a:xfrm>
          <a:prstGeom prst="rect">
            <a:avLst/>
          </a:prstGeom>
          <a:noFill/>
        </p:spPr>
      </p:pic>
      <p:pic>
        <p:nvPicPr>
          <p:cNvPr id="8196" name="Picture 4" descr="http://chemical-homepage.wbs.cz/Kryst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04800" y="548094"/>
            <a:ext cx="8686800" cy="4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32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600" b="1" dirty="0">
                <a:solidFill>
                  <a:srgbClr val="0000CC"/>
                </a:solidFill>
                <a:latin typeface="Arial" charset="0"/>
              </a:rPr>
              <a:t>destilace</a:t>
            </a:r>
            <a:r>
              <a:rPr lang="cs-CZ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cs-CZ" sz="3200" dirty="0">
                <a:latin typeface="Arial" charset="0"/>
              </a:rPr>
              <a:t>-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>
                <a:latin typeface="Arial" charset="0"/>
              </a:rPr>
              <a:t>využívá při oddělování </a:t>
            </a:r>
          </a:p>
          <a:p>
            <a:pPr>
              <a:spcBef>
                <a:spcPct val="20000"/>
              </a:spcBef>
            </a:pPr>
            <a:r>
              <a:rPr lang="cs-CZ" sz="3200" b="1" dirty="0">
                <a:latin typeface="Arial" charset="0"/>
              </a:rPr>
              <a:t>  </a:t>
            </a:r>
            <a:r>
              <a:rPr lang="cs-CZ" sz="3200" b="1" dirty="0" smtClean="0">
                <a:latin typeface="Arial" charset="0"/>
              </a:rPr>
              <a:t>                     rozdílné </a:t>
            </a:r>
            <a:r>
              <a:rPr lang="cs-CZ" sz="3200" b="1" dirty="0">
                <a:latin typeface="Arial" charset="0"/>
              </a:rPr>
              <a:t>teploty varu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 smtClean="0">
                <a:latin typeface="Arial" charset="0"/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latin typeface="Arial" charset="0"/>
              </a:rPr>
              <a:t>                       jednotlivých složek</a:t>
            </a:r>
            <a:endParaRPr lang="cs-CZ" sz="3200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cs-CZ" sz="3200" dirty="0">
                <a:latin typeface="Arial" charset="0"/>
              </a:rPr>
              <a:t> </a:t>
            </a:r>
            <a:r>
              <a:rPr lang="cs-CZ" sz="3200" dirty="0" smtClean="0">
                <a:latin typeface="Arial" charset="0"/>
              </a:rPr>
              <a:t>                    - látky </a:t>
            </a:r>
            <a:r>
              <a:rPr lang="cs-CZ" sz="3200" dirty="0">
                <a:latin typeface="Arial" charset="0"/>
              </a:rPr>
              <a:t>se </a:t>
            </a:r>
            <a:r>
              <a:rPr lang="cs-CZ" sz="3200" dirty="0">
                <a:solidFill>
                  <a:srgbClr val="993300"/>
                </a:solidFill>
                <a:latin typeface="Arial" charset="0"/>
              </a:rPr>
              <a:t>odpařují</a:t>
            </a:r>
            <a:r>
              <a:rPr lang="cs-CZ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sz="3200" dirty="0">
                <a:latin typeface="Arial" charset="0"/>
              </a:rPr>
              <a:t>při </a:t>
            </a:r>
            <a:r>
              <a:rPr lang="cs-CZ" sz="3200" dirty="0" smtClean="0">
                <a:latin typeface="Arial" charset="0"/>
              </a:rPr>
              <a:t>různých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latin typeface="Arial" charset="0"/>
              </a:rPr>
              <a:t>                       </a:t>
            </a:r>
            <a:r>
              <a:rPr lang="cs-CZ" sz="3200" dirty="0">
                <a:latin typeface="Arial" charset="0"/>
              </a:rPr>
              <a:t>teplotách a </a:t>
            </a:r>
            <a:r>
              <a:rPr lang="cs-CZ" sz="3200" dirty="0" smtClean="0">
                <a:latin typeface="Arial" charset="0"/>
              </a:rPr>
              <a:t>pak zpět </a:t>
            </a:r>
            <a:r>
              <a:rPr lang="cs-CZ" sz="3200" dirty="0">
                <a:solidFill>
                  <a:schemeClr val="accent2"/>
                </a:solidFill>
                <a:latin typeface="Arial" charset="0"/>
              </a:rPr>
              <a:t>kondenzují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 smtClean="0">
                <a:latin typeface="Arial" charset="0"/>
              </a:rPr>
              <a:t>     </a:t>
            </a:r>
          </a:p>
          <a:p>
            <a:pPr>
              <a:spcBef>
                <a:spcPct val="20000"/>
              </a:spcBef>
            </a:pPr>
            <a:r>
              <a:rPr lang="cs-CZ" sz="3200" dirty="0" smtClean="0">
                <a:solidFill>
                  <a:srgbClr val="FF0000"/>
                </a:solidFill>
                <a:latin typeface="Arial" charset="0"/>
              </a:rPr>
              <a:t>                       např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. destilace alkoholu</a:t>
            </a:r>
          </a:p>
          <a:p>
            <a:pPr>
              <a:spcBef>
                <a:spcPct val="20000"/>
              </a:spcBef>
            </a:pP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                           </a:t>
            </a:r>
            <a:r>
              <a:rPr lang="cs-CZ" sz="3200" dirty="0" smtClean="0">
                <a:solidFill>
                  <a:srgbClr val="FF0000"/>
                </a:solidFill>
                <a:latin typeface="Arial" charset="0"/>
              </a:rPr>
              <a:t>z 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ovocného kvasu, </a:t>
            </a:r>
          </a:p>
          <a:p>
            <a:pPr>
              <a:spcBef>
                <a:spcPct val="20000"/>
              </a:spcBef>
            </a:pP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                           </a:t>
            </a:r>
            <a:r>
              <a:rPr lang="cs-CZ" sz="3200" dirty="0" smtClean="0">
                <a:solidFill>
                  <a:srgbClr val="FF0000"/>
                </a:solidFill>
                <a:latin typeface="Arial" charset="0"/>
              </a:rPr>
              <a:t>destilace 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ropy,…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sik\Desktop\desti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454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95736" y="83671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00F6"/>
                </a:solidFill>
                <a:latin typeface="Arial" pitchFamily="34" charset="0"/>
                <a:cs typeface="Arial" pitchFamily="34" charset="0"/>
              </a:rPr>
              <a:t>teploměr</a:t>
            </a:r>
            <a:endParaRPr lang="cs-CZ" sz="2200" b="1" dirty="0">
              <a:solidFill>
                <a:srgbClr val="0000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6056" y="299811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00F6"/>
                </a:solidFill>
                <a:latin typeface="Arial" pitchFamily="34" charset="0"/>
                <a:cs typeface="Arial" pitchFamily="34" charset="0"/>
              </a:rPr>
              <a:t>chladič</a:t>
            </a:r>
            <a:endParaRPr lang="cs-CZ" sz="2200" b="1" dirty="0">
              <a:solidFill>
                <a:srgbClr val="0000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486916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00F6"/>
                </a:solidFill>
                <a:latin typeface="Arial" pitchFamily="34" charset="0"/>
                <a:cs typeface="Arial" pitchFamily="34" charset="0"/>
              </a:rPr>
              <a:t>destilát</a:t>
            </a:r>
            <a:endParaRPr lang="cs-CZ" sz="2200" b="1" dirty="0">
              <a:solidFill>
                <a:srgbClr val="0000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39752" y="4005064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00F6"/>
                </a:solidFill>
                <a:latin typeface="Arial" pitchFamily="34" charset="0"/>
                <a:cs typeface="Arial" pitchFamily="34" charset="0"/>
              </a:rPr>
              <a:t>varná baňka se směsí</a:t>
            </a:r>
            <a:endParaRPr lang="cs-CZ" sz="2200" b="1" dirty="0">
              <a:solidFill>
                <a:srgbClr val="0000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11760" y="537437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00F6"/>
                </a:solidFill>
                <a:latin typeface="Arial" pitchFamily="34" charset="0"/>
                <a:cs typeface="Arial" pitchFamily="34" charset="0"/>
              </a:rPr>
              <a:t>kahan</a:t>
            </a:r>
            <a:endParaRPr lang="cs-CZ" sz="2200" b="1" dirty="0">
              <a:solidFill>
                <a:srgbClr val="0000F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8864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Popiš destilační aparaturu: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img.radio.cz/pictures/muzea/lidovych_palen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04664"/>
            <a:ext cx="9055551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Vlastní 5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189</Words>
  <Application>Microsoft Office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Default Design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 obrázků: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kantor</cp:lastModifiedBy>
  <cp:revision>23</cp:revision>
  <dcterms:created xsi:type="dcterms:W3CDTF">1601-01-01T00:00:00Z</dcterms:created>
  <dcterms:modified xsi:type="dcterms:W3CDTF">2012-10-31T11:11:24Z</dcterms:modified>
</cp:coreProperties>
</file>